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9"/>
  </p:notesMasterIdLst>
  <p:sldIdLst>
    <p:sldId id="256" r:id="rId2"/>
    <p:sldId id="258" r:id="rId3"/>
    <p:sldId id="294" r:id="rId4"/>
    <p:sldId id="260" r:id="rId5"/>
    <p:sldId id="281" r:id="rId6"/>
    <p:sldId id="284" r:id="rId7"/>
    <p:sldId id="287" r:id="rId8"/>
    <p:sldId id="289" r:id="rId9"/>
    <p:sldId id="290" r:id="rId10"/>
    <p:sldId id="298" r:id="rId11"/>
    <p:sldId id="300" r:id="rId12"/>
    <p:sldId id="301" r:id="rId13"/>
    <p:sldId id="302" r:id="rId14"/>
    <p:sldId id="303" r:id="rId15"/>
    <p:sldId id="304" r:id="rId16"/>
    <p:sldId id="306" r:id="rId17"/>
    <p:sldId id="292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574" y="-7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психолого-педагогические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кадровые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материально-технические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финансовые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развивающая предметно-пространственная среда</a:t>
          </a:r>
          <a:endParaRPr lang="ru-RU" sz="2400" b="1" dirty="0">
            <a:solidFill>
              <a:schemeClr val="tx1"/>
            </a:solidFill>
          </a:endParaRPr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 custLinFactNeighborY="-80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LinFactNeighborX="-13194" custLinFactNeighborY="-19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Y="-36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B0BE41-273C-4CC0-953B-7E3BE612B948}" type="presOf" srcId="{EF101EA2-D3EF-4F9A-B170-673B13B2AB99}" destId="{E4CDCD51-55B5-47A8-A21F-2E13C8497BDF}" srcOrd="0" destOrd="0" presId="urn:microsoft.com/office/officeart/2005/8/layout/list1"/>
    <dgm:cxn modelId="{6957CE3E-A3DE-4927-9DEA-C299285F2B9E}" type="presOf" srcId="{7DC315D4-CF6A-4FD0-9BD4-74329BDFD2E4}" destId="{61AE2133-6DD3-4D37-9B8D-D678BC651EAC}" srcOrd="1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81EEBD12-7EEB-464C-8E32-77B8D156097F}" type="presOf" srcId="{DBEB36B6-DE6B-478C-9480-55DFD5B44D03}" destId="{89EDEAD9-DA62-45D3-9EE4-54C18FFE8251}" srcOrd="1" destOrd="0" presId="urn:microsoft.com/office/officeart/2005/8/layout/list1"/>
    <dgm:cxn modelId="{C41042F7-BFB7-4171-9043-E10481E086CE}" type="presOf" srcId="{7EE43911-8834-4449-9A1A-2168EA05DEF5}" destId="{A86B5035-7A6C-46E1-9C99-4C9553F2AF05}" srcOrd="0" destOrd="0" presId="urn:microsoft.com/office/officeart/2005/8/layout/list1"/>
    <dgm:cxn modelId="{1AE541D6-5108-4C82-BD4A-D8EAD2D972BF}" type="presOf" srcId="{EF101EA2-D3EF-4F9A-B170-673B13B2AB99}" destId="{6BB609BF-E19A-4E75-9CAA-6CFD4D46966B}" srcOrd="1" destOrd="0" presId="urn:microsoft.com/office/officeart/2005/8/layout/list1"/>
    <dgm:cxn modelId="{04F6F0EF-82A7-4BE7-A95C-4D7250E580FB}" type="presOf" srcId="{DBEB36B6-DE6B-478C-9480-55DFD5B44D03}" destId="{90ECB009-2161-4FCE-BDBD-5D422FF9BD8B}" srcOrd="0" destOrd="0" presId="urn:microsoft.com/office/officeart/2005/8/layout/list1"/>
    <dgm:cxn modelId="{36548A53-ADAF-4E91-8070-90EB3026BA4D}" type="presOf" srcId="{EA99C889-C3C4-4DA2-95A7-54DE057BCAB6}" destId="{B74C86A2-E452-4D24-B72C-68181FD0FBC5}" srcOrd="1" destOrd="0" presId="urn:microsoft.com/office/officeart/2005/8/layout/list1"/>
    <dgm:cxn modelId="{730389AB-97AC-49B6-85A1-C1DDD5969F5E}" type="presOf" srcId="{CDBA3C88-BD9A-45C0-AE92-37C296F66ACB}" destId="{B021F2BB-6371-4D24-BBDB-008A4F739364}" srcOrd="1" destOrd="0" presId="urn:microsoft.com/office/officeart/2005/8/layout/list1"/>
    <dgm:cxn modelId="{E3C2B0F2-B0C8-42DC-A8CC-B39810053475}" type="presOf" srcId="{7DC315D4-CF6A-4FD0-9BD4-74329BDFD2E4}" destId="{BDA33F08-5B65-4C8A-B073-98578CAD4843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6B699A2C-6AF1-4F54-A689-DE9BC4E3822E}" type="presOf" srcId="{EA99C889-C3C4-4DA2-95A7-54DE057BCAB6}" destId="{E9BD361F-BD60-461F-8D02-5C93E37A8958}" srcOrd="0" destOrd="0" presId="urn:microsoft.com/office/officeart/2005/8/layout/list1"/>
    <dgm:cxn modelId="{96DF6193-9C14-4D69-AD18-08609154EEDB}" type="presOf" srcId="{CDBA3C88-BD9A-45C0-AE92-37C296F66ACB}" destId="{28DD7763-6CEC-4AA4-AD7D-F789D9DAD30D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A1CDB909-758B-4A84-9906-47DC9313BE1E}" type="presParOf" srcId="{A86B5035-7A6C-46E1-9C99-4C9553F2AF05}" destId="{E2830A46-1D5E-471C-AD50-9D2FD3E5F309}" srcOrd="0" destOrd="0" presId="urn:microsoft.com/office/officeart/2005/8/layout/list1"/>
    <dgm:cxn modelId="{45AAEFFE-8F35-434C-ACD1-2B60BF982C7F}" type="presParOf" srcId="{E2830A46-1D5E-471C-AD50-9D2FD3E5F309}" destId="{E9BD361F-BD60-461F-8D02-5C93E37A8958}" srcOrd="0" destOrd="0" presId="urn:microsoft.com/office/officeart/2005/8/layout/list1"/>
    <dgm:cxn modelId="{1786262E-AE54-4F08-86D8-D9126B88C268}" type="presParOf" srcId="{E2830A46-1D5E-471C-AD50-9D2FD3E5F309}" destId="{B74C86A2-E452-4D24-B72C-68181FD0FBC5}" srcOrd="1" destOrd="0" presId="urn:microsoft.com/office/officeart/2005/8/layout/list1"/>
    <dgm:cxn modelId="{1C84B0E7-C2D9-455E-B19C-024B22F69F15}" type="presParOf" srcId="{A86B5035-7A6C-46E1-9C99-4C9553F2AF05}" destId="{BBA5896B-DBA9-4BE7-AA19-5F1A80788BD2}" srcOrd="1" destOrd="0" presId="urn:microsoft.com/office/officeart/2005/8/layout/list1"/>
    <dgm:cxn modelId="{9822F13C-6A13-4266-8371-168BC2CE8769}" type="presParOf" srcId="{A86B5035-7A6C-46E1-9C99-4C9553F2AF05}" destId="{2693B1DE-1574-44DE-A6BD-2F47FFF4894F}" srcOrd="2" destOrd="0" presId="urn:microsoft.com/office/officeart/2005/8/layout/list1"/>
    <dgm:cxn modelId="{705295BA-6C4D-4E01-87EC-968F8EFC2029}" type="presParOf" srcId="{A86B5035-7A6C-46E1-9C99-4C9553F2AF05}" destId="{1016CE63-0B6F-4F4D-9DD6-0153E55832E3}" srcOrd="3" destOrd="0" presId="urn:microsoft.com/office/officeart/2005/8/layout/list1"/>
    <dgm:cxn modelId="{A86D2980-788B-4170-9F9A-5EDC92CD2B92}" type="presParOf" srcId="{A86B5035-7A6C-46E1-9C99-4C9553F2AF05}" destId="{0C8BB5D9-3B37-4208-B858-C70CBA2250BE}" srcOrd="4" destOrd="0" presId="urn:microsoft.com/office/officeart/2005/8/layout/list1"/>
    <dgm:cxn modelId="{45A9A9DE-B055-4715-B5B8-45CE0F5D9D54}" type="presParOf" srcId="{0C8BB5D9-3B37-4208-B858-C70CBA2250BE}" destId="{90ECB009-2161-4FCE-BDBD-5D422FF9BD8B}" srcOrd="0" destOrd="0" presId="urn:microsoft.com/office/officeart/2005/8/layout/list1"/>
    <dgm:cxn modelId="{39E85C8C-0FEC-4C19-B7BD-4D2FEC45F933}" type="presParOf" srcId="{0C8BB5D9-3B37-4208-B858-C70CBA2250BE}" destId="{89EDEAD9-DA62-45D3-9EE4-54C18FFE8251}" srcOrd="1" destOrd="0" presId="urn:microsoft.com/office/officeart/2005/8/layout/list1"/>
    <dgm:cxn modelId="{158C15FC-8FBE-4792-BDEA-8E6150A2FA37}" type="presParOf" srcId="{A86B5035-7A6C-46E1-9C99-4C9553F2AF05}" destId="{D6F2A3B7-9339-4141-9FE7-8A47E56DF203}" srcOrd="5" destOrd="0" presId="urn:microsoft.com/office/officeart/2005/8/layout/list1"/>
    <dgm:cxn modelId="{7A0A8CB4-DBA2-4034-B11B-CE14780E7B1D}" type="presParOf" srcId="{A86B5035-7A6C-46E1-9C99-4C9553F2AF05}" destId="{339E794D-6153-47BC-BF1A-65FD64E78766}" srcOrd="6" destOrd="0" presId="urn:microsoft.com/office/officeart/2005/8/layout/list1"/>
    <dgm:cxn modelId="{0B46A03C-3D9C-40CE-B303-BFECFD936979}" type="presParOf" srcId="{A86B5035-7A6C-46E1-9C99-4C9553F2AF05}" destId="{64E10F49-5A94-461C-9370-D25C93396E11}" srcOrd="7" destOrd="0" presId="urn:microsoft.com/office/officeart/2005/8/layout/list1"/>
    <dgm:cxn modelId="{6D9EF16D-F80B-4ED4-9C64-DE85F4D6FAEF}" type="presParOf" srcId="{A86B5035-7A6C-46E1-9C99-4C9553F2AF05}" destId="{09054E1E-F69E-4A64-A01E-348F9071F812}" srcOrd="8" destOrd="0" presId="urn:microsoft.com/office/officeart/2005/8/layout/list1"/>
    <dgm:cxn modelId="{907CCEF8-81AA-490D-A4B1-C7392BB671D9}" type="presParOf" srcId="{09054E1E-F69E-4A64-A01E-348F9071F812}" destId="{E4CDCD51-55B5-47A8-A21F-2E13C8497BDF}" srcOrd="0" destOrd="0" presId="urn:microsoft.com/office/officeart/2005/8/layout/list1"/>
    <dgm:cxn modelId="{D5A8A2A1-A9FF-4181-9A52-AA46B7A461C8}" type="presParOf" srcId="{09054E1E-F69E-4A64-A01E-348F9071F812}" destId="{6BB609BF-E19A-4E75-9CAA-6CFD4D46966B}" srcOrd="1" destOrd="0" presId="urn:microsoft.com/office/officeart/2005/8/layout/list1"/>
    <dgm:cxn modelId="{44D62BD5-EBAF-4CEE-8A3A-EA57BCAF4900}" type="presParOf" srcId="{A86B5035-7A6C-46E1-9C99-4C9553F2AF05}" destId="{B7CBAAE1-199A-459F-973F-521F138BF836}" srcOrd="9" destOrd="0" presId="urn:microsoft.com/office/officeart/2005/8/layout/list1"/>
    <dgm:cxn modelId="{0B5BEDCA-3222-4E03-B079-170546A1F040}" type="presParOf" srcId="{A86B5035-7A6C-46E1-9C99-4C9553F2AF05}" destId="{04D2C57B-622B-4C5B-8CCA-4660D597A0BA}" srcOrd="10" destOrd="0" presId="urn:microsoft.com/office/officeart/2005/8/layout/list1"/>
    <dgm:cxn modelId="{3D38063D-0E77-4712-AC88-DDB32F2FFFF2}" type="presParOf" srcId="{A86B5035-7A6C-46E1-9C99-4C9553F2AF05}" destId="{C9F81653-3F54-4E81-9FED-4F9CE518127D}" srcOrd="11" destOrd="0" presId="urn:microsoft.com/office/officeart/2005/8/layout/list1"/>
    <dgm:cxn modelId="{AB841E14-8FB7-48C6-A791-9943D6389762}" type="presParOf" srcId="{A86B5035-7A6C-46E1-9C99-4C9553F2AF05}" destId="{E5B3F690-BD14-43F6-AE30-186B7E0D25FB}" srcOrd="12" destOrd="0" presId="urn:microsoft.com/office/officeart/2005/8/layout/list1"/>
    <dgm:cxn modelId="{E4EC1050-B550-4217-9AA2-A346EA5CF00D}" type="presParOf" srcId="{E5B3F690-BD14-43F6-AE30-186B7E0D25FB}" destId="{BDA33F08-5B65-4C8A-B073-98578CAD4843}" srcOrd="0" destOrd="0" presId="urn:microsoft.com/office/officeart/2005/8/layout/list1"/>
    <dgm:cxn modelId="{90DF0F43-209A-4AD7-A1F3-C8162D36A86B}" type="presParOf" srcId="{E5B3F690-BD14-43F6-AE30-186B7E0D25FB}" destId="{61AE2133-6DD3-4D37-9B8D-D678BC651EAC}" srcOrd="1" destOrd="0" presId="urn:microsoft.com/office/officeart/2005/8/layout/list1"/>
    <dgm:cxn modelId="{075BBDAF-EAEF-4F47-9FE6-B4E64872299C}" type="presParOf" srcId="{A86B5035-7A6C-46E1-9C99-4C9553F2AF05}" destId="{31882555-46A2-4F35-AB2A-0BEBCFC79D60}" srcOrd="13" destOrd="0" presId="urn:microsoft.com/office/officeart/2005/8/layout/list1"/>
    <dgm:cxn modelId="{1986CE21-1118-498D-A045-A8BE14640023}" type="presParOf" srcId="{A86B5035-7A6C-46E1-9C99-4C9553F2AF05}" destId="{8D2482DD-1B0E-4A2B-BD55-FDD87F017E76}" srcOrd="14" destOrd="0" presId="urn:microsoft.com/office/officeart/2005/8/layout/list1"/>
    <dgm:cxn modelId="{4A803031-3C1D-4D97-9000-5E8282748931}" type="presParOf" srcId="{A86B5035-7A6C-46E1-9C99-4C9553F2AF05}" destId="{A81EEA68-2003-4581-B589-2A3BED8B8090}" srcOrd="15" destOrd="0" presId="urn:microsoft.com/office/officeart/2005/8/layout/list1"/>
    <dgm:cxn modelId="{57DA493E-D5A8-4751-83A6-13C64E22B342}" type="presParOf" srcId="{A86B5035-7A6C-46E1-9C99-4C9553F2AF05}" destId="{7F579C94-9A29-45BC-8277-1799C24D2398}" srcOrd="16" destOrd="0" presId="urn:microsoft.com/office/officeart/2005/8/layout/list1"/>
    <dgm:cxn modelId="{02A1AB9F-581D-4DCD-A9F0-1DB6298AC81B}" type="presParOf" srcId="{7F579C94-9A29-45BC-8277-1799C24D2398}" destId="{28DD7763-6CEC-4AA4-AD7D-F789D9DAD30D}" srcOrd="0" destOrd="0" presId="urn:microsoft.com/office/officeart/2005/8/layout/list1"/>
    <dgm:cxn modelId="{87EEAD33-C258-45BA-A61D-05B27CCF8BF5}" type="presParOf" srcId="{7F579C94-9A29-45BC-8277-1799C24D2398}" destId="{B021F2BB-6371-4D24-BBDB-008A4F739364}" srcOrd="1" destOrd="0" presId="urn:microsoft.com/office/officeart/2005/8/layout/list1"/>
    <dgm:cxn modelId="{30782F69-6337-4C3A-9DEB-49792F2CF14A}" type="presParOf" srcId="{A86B5035-7A6C-46E1-9C99-4C9553F2AF05}" destId="{EE855BD6-9B04-4D92-AC00-279C82350E27}" srcOrd="17" destOrd="0" presId="urn:microsoft.com/office/officeart/2005/8/layout/list1"/>
    <dgm:cxn modelId="{85BC918D-73DB-422C-B612-8D98348C5B50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C465E5-1272-4019-9338-7E807A9CB8E6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8475EF8-D1A8-4E67-A947-1369087073AD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РЕАЛИЗАЦИЮ ПРОГРАММЫ</a:t>
          </a:r>
          <a:endParaRPr lang="ru-RU" sz="2400" dirty="0"/>
        </a:p>
      </dgm:t>
    </dgm:pt>
    <dgm:pt modelId="{755B5F45-906E-4EE2-B97C-19E46FD3BDF5}" type="parTrans" cxnId="{14661FA0-05C1-4057-A80E-6BD4C5F8065C}">
      <dgm:prSet/>
      <dgm:spPr/>
      <dgm:t>
        <a:bodyPr/>
        <a:lstStyle/>
        <a:p>
          <a:endParaRPr lang="ru-RU"/>
        </a:p>
      </dgm:t>
    </dgm:pt>
    <dgm:pt modelId="{82B772D0-9FA7-434D-AB4C-4BB93DD59065}" type="sibTrans" cxnId="{14661FA0-05C1-4057-A80E-6BD4C5F8065C}">
      <dgm:prSet/>
      <dgm:spPr/>
      <dgm:t>
        <a:bodyPr/>
        <a:lstStyle/>
        <a:p>
          <a:endParaRPr lang="ru-RU"/>
        </a:p>
      </dgm:t>
    </dgm:pt>
    <dgm:pt modelId="{D9EF97B5-C1B2-410A-AE10-96D5ACD4BD87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ВОЗРАСТНЫЕ ОСОБЕННОСТИ ДЕТЕЙ</a:t>
          </a:r>
          <a:endParaRPr lang="ru-RU" sz="2400" dirty="0"/>
        </a:p>
      </dgm:t>
    </dgm:pt>
    <dgm:pt modelId="{0BB13E07-C07D-4101-9FC8-F0D327DE8670}" type="parTrans" cxnId="{3834DDBC-90F3-438A-B165-B18F9FBEA8D9}">
      <dgm:prSet/>
      <dgm:spPr/>
      <dgm:t>
        <a:bodyPr/>
        <a:lstStyle/>
        <a:p>
          <a:endParaRPr lang="ru-RU"/>
        </a:p>
      </dgm:t>
    </dgm:pt>
    <dgm:pt modelId="{E6A68A3E-10E6-4597-975E-220B9E2680A0}" type="sibTrans" cxnId="{3834DDBC-90F3-438A-B165-B18F9FBEA8D9}">
      <dgm:prSet/>
      <dgm:spPr/>
      <dgm:t>
        <a:bodyPr/>
        <a:lstStyle/>
        <a:p>
          <a:endParaRPr lang="ru-RU"/>
        </a:p>
      </dgm:t>
    </dgm:pt>
    <dgm:pt modelId="{2ADDAF8C-489F-4104-B245-AFB874B83C1E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 sz="2400" dirty="0" smtClean="0"/>
            <a:t>НАЦИОНАЛЬНЫЕ, КЛИМАТИЧЕСКИЕ ОСОБЕННОСТИ</a:t>
          </a:r>
          <a:endParaRPr lang="ru-RU" sz="2400" dirty="0"/>
        </a:p>
      </dgm:t>
    </dgm:pt>
    <dgm:pt modelId="{A60E8A77-694E-42A8-BE6E-6BBBE03A577F}" type="parTrans" cxnId="{0BE66156-F592-4970-A02D-A25C25CB50CE}">
      <dgm:prSet/>
      <dgm:spPr/>
      <dgm:t>
        <a:bodyPr/>
        <a:lstStyle/>
        <a:p>
          <a:endParaRPr lang="ru-RU"/>
        </a:p>
      </dgm:t>
    </dgm:pt>
    <dgm:pt modelId="{3E0DC5F9-A2CF-4AF1-A3ED-7CD085A71BC6}" type="sibTrans" cxnId="{0BE66156-F592-4970-A02D-A25C25CB50CE}">
      <dgm:prSet/>
      <dgm:spPr/>
      <dgm:t>
        <a:bodyPr/>
        <a:lstStyle/>
        <a:p>
          <a:endParaRPr lang="ru-RU"/>
        </a:p>
      </dgm:t>
    </dgm:pt>
    <dgm:pt modelId="{DF0ADFDD-C34F-460D-A9BB-4DC563C2FF64}" type="pres">
      <dgm:prSet presAssocID="{2BC465E5-1272-4019-9338-7E807A9CB8E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BBFC8D-1076-4FDB-A693-53DBD5296686}" type="pres">
      <dgm:prSet presAssocID="{F8475EF8-D1A8-4E67-A947-1369087073AD}" presName="parentLin" presStyleCnt="0"/>
      <dgm:spPr/>
    </dgm:pt>
    <dgm:pt modelId="{095B9321-6AE0-46F9-A732-FD628D710351}" type="pres">
      <dgm:prSet presAssocID="{F8475EF8-D1A8-4E67-A947-1369087073A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103611-C4C2-42EE-9C47-286D94BC6C83}" type="pres">
      <dgm:prSet presAssocID="{F8475EF8-D1A8-4E67-A947-1369087073AD}" presName="parentText" presStyleLbl="node1" presStyleIdx="0" presStyleCnt="3" custScaleX="142857" custScaleY="167959" custLinFactX="5209" custLinFactNeighborX="100000" custLinFactNeighborY="40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1CCF4-B8BE-4EF0-A025-52D257769746}" type="pres">
      <dgm:prSet presAssocID="{F8475EF8-D1A8-4E67-A947-1369087073AD}" presName="negativeSpace" presStyleCnt="0"/>
      <dgm:spPr/>
    </dgm:pt>
    <dgm:pt modelId="{14B35CF1-2C57-4F3E-B0C1-228607CE4DCB}" type="pres">
      <dgm:prSet presAssocID="{F8475EF8-D1A8-4E67-A947-1369087073AD}" presName="childText" presStyleLbl="conFgAcc1" presStyleIdx="0" presStyleCnt="3" custLinFactY="43894" custLinFactNeighborY="100000">
        <dgm:presLayoutVars>
          <dgm:bulletEnabled val="1"/>
        </dgm:presLayoutVars>
      </dgm:prSet>
      <dgm:spPr/>
    </dgm:pt>
    <dgm:pt modelId="{6780AC6D-3396-4634-AF18-DA8B4E0C649D}" type="pres">
      <dgm:prSet presAssocID="{82B772D0-9FA7-434D-AB4C-4BB93DD59065}" presName="spaceBetweenRectangles" presStyleCnt="0"/>
      <dgm:spPr/>
    </dgm:pt>
    <dgm:pt modelId="{5E0D974E-AA2F-4B51-A7D2-1FBDBD4BEA31}" type="pres">
      <dgm:prSet presAssocID="{D9EF97B5-C1B2-410A-AE10-96D5ACD4BD87}" presName="parentLin" presStyleCnt="0"/>
      <dgm:spPr/>
    </dgm:pt>
    <dgm:pt modelId="{AE57CAC9-5F66-478F-B4BE-26034E1F4C79}" type="pres">
      <dgm:prSet presAssocID="{D9EF97B5-C1B2-410A-AE10-96D5ACD4BD8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65450BA-C241-4FB2-BA5A-B7070F701952}" type="pres">
      <dgm:prSet presAssocID="{D9EF97B5-C1B2-410A-AE10-96D5ACD4BD87}" presName="parentText" presStyleLbl="node1" presStyleIdx="1" presStyleCnt="3" custScaleX="142857" custScaleY="1604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B577C-91A4-4E1E-A326-82481A2E0FCF}" type="pres">
      <dgm:prSet presAssocID="{D9EF97B5-C1B2-410A-AE10-96D5ACD4BD87}" presName="negativeSpace" presStyleCnt="0"/>
      <dgm:spPr/>
    </dgm:pt>
    <dgm:pt modelId="{45F3C729-0539-4B7F-97F1-C3D2DA69DB1C}" type="pres">
      <dgm:prSet presAssocID="{D9EF97B5-C1B2-410A-AE10-96D5ACD4BD87}" presName="childText" presStyleLbl="conFgAcc1" presStyleIdx="1" presStyleCnt="3">
        <dgm:presLayoutVars>
          <dgm:bulletEnabled val="1"/>
        </dgm:presLayoutVars>
      </dgm:prSet>
      <dgm:spPr/>
    </dgm:pt>
    <dgm:pt modelId="{C7958F3B-8575-4A0C-84C4-7A202F83CD90}" type="pres">
      <dgm:prSet presAssocID="{E6A68A3E-10E6-4597-975E-220B9E2680A0}" presName="spaceBetweenRectangles" presStyleCnt="0"/>
      <dgm:spPr/>
    </dgm:pt>
    <dgm:pt modelId="{3C09D039-AF29-4A95-B2C3-1D69138A09F5}" type="pres">
      <dgm:prSet presAssocID="{2ADDAF8C-489F-4104-B245-AFB874B83C1E}" presName="parentLin" presStyleCnt="0"/>
      <dgm:spPr/>
    </dgm:pt>
    <dgm:pt modelId="{B1494EE3-E38D-460A-A4A6-A9CFAE278870}" type="pres">
      <dgm:prSet presAssocID="{2ADDAF8C-489F-4104-B245-AFB874B83C1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F70D1EC-DCBF-447D-B4A2-EAC5D6B00DCA}" type="pres">
      <dgm:prSet presAssocID="{2ADDAF8C-489F-4104-B245-AFB874B83C1E}" presName="parentText" presStyleLbl="node1" presStyleIdx="2" presStyleCnt="3" custScaleX="142857" custScaleY="1406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E8D14-28AD-4303-9067-2AE482CB4B12}" type="pres">
      <dgm:prSet presAssocID="{2ADDAF8C-489F-4104-B245-AFB874B83C1E}" presName="negativeSpace" presStyleCnt="0"/>
      <dgm:spPr/>
    </dgm:pt>
    <dgm:pt modelId="{B00A8EE6-D697-4F88-A0D0-912262DC74F6}" type="pres">
      <dgm:prSet presAssocID="{2ADDAF8C-489F-4104-B245-AFB874B83C1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4661FA0-05C1-4057-A80E-6BD4C5F8065C}" srcId="{2BC465E5-1272-4019-9338-7E807A9CB8E6}" destId="{F8475EF8-D1A8-4E67-A947-1369087073AD}" srcOrd="0" destOrd="0" parTransId="{755B5F45-906E-4EE2-B97C-19E46FD3BDF5}" sibTransId="{82B772D0-9FA7-434D-AB4C-4BB93DD59065}"/>
    <dgm:cxn modelId="{CEFE862B-4FAB-414D-9CD0-5507C35A346E}" type="presOf" srcId="{2BC465E5-1272-4019-9338-7E807A9CB8E6}" destId="{DF0ADFDD-C34F-460D-A9BB-4DC563C2FF64}" srcOrd="0" destOrd="0" presId="urn:microsoft.com/office/officeart/2005/8/layout/list1"/>
    <dgm:cxn modelId="{C07EADE4-4BB5-49A6-9A85-7855DDB2818B}" type="presOf" srcId="{2ADDAF8C-489F-4104-B245-AFB874B83C1E}" destId="{B1494EE3-E38D-460A-A4A6-A9CFAE278870}" srcOrd="0" destOrd="0" presId="urn:microsoft.com/office/officeart/2005/8/layout/list1"/>
    <dgm:cxn modelId="{09CF842D-D768-436F-B5E0-FF6B80CFFC3F}" type="presOf" srcId="{D9EF97B5-C1B2-410A-AE10-96D5ACD4BD87}" destId="{AE57CAC9-5F66-478F-B4BE-26034E1F4C79}" srcOrd="0" destOrd="0" presId="urn:microsoft.com/office/officeart/2005/8/layout/list1"/>
    <dgm:cxn modelId="{3834DDBC-90F3-438A-B165-B18F9FBEA8D9}" srcId="{2BC465E5-1272-4019-9338-7E807A9CB8E6}" destId="{D9EF97B5-C1B2-410A-AE10-96D5ACD4BD87}" srcOrd="1" destOrd="0" parTransId="{0BB13E07-C07D-4101-9FC8-F0D327DE8670}" sibTransId="{E6A68A3E-10E6-4597-975E-220B9E2680A0}"/>
    <dgm:cxn modelId="{BDBB95B6-B459-4407-8410-1E34B532CC66}" type="presOf" srcId="{F8475EF8-D1A8-4E67-A947-1369087073AD}" destId="{095B9321-6AE0-46F9-A732-FD628D710351}" srcOrd="0" destOrd="0" presId="urn:microsoft.com/office/officeart/2005/8/layout/list1"/>
    <dgm:cxn modelId="{1E578967-F89D-4C1D-B6B2-7392BF1E3F53}" type="presOf" srcId="{2ADDAF8C-489F-4104-B245-AFB874B83C1E}" destId="{AF70D1EC-DCBF-447D-B4A2-EAC5D6B00DCA}" srcOrd="1" destOrd="0" presId="urn:microsoft.com/office/officeart/2005/8/layout/list1"/>
    <dgm:cxn modelId="{4AC52DB2-FDF1-4892-AB48-23ECAD5E9B1E}" type="presOf" srcId="{D9EF97B5-C1B2-410A-AE10-96D5ACD4BD87}" destId="{165450BA-C241-4FB2-BA5A-B7070F701952}" srcOrd="1" destOrd="0" presId="urn:microsoft.com/office/officeart/2005/8/layout/list1"/>
    <dgm:cxn modelId="{0BE66156-F592-4970-A02D-A25C25CB50CE}" srcId="{2BC465E5-1272-4019-9338-7E807A9CB8E6}" destId="{2ADDAF8C-489F-4104-B245-AFB874B83C1E}" srcOrd="2" destOrd="0" parTransId="{A60E8A77-694E-42A8-BE6E-6BBBE03A577F}" sibTransId="{3E0DC5F9-A2CF-4AF1-A3ED-7CD085A71BC6}"/>
    <dgm:cxn modelId="{221D1DA4-51D3-4755-AC9A-46BB2FC8FD5A}" type="presOf" srcId="{F8475EF8-D1A8-4E67-A947-1369087073AD}" destId="{AF103611-C4C2-42EE-9C47-286D94BC6C83}" srcOrd="1" destOrd="0" presId="urn:microsoft.com/office/officeart/2005/8/layout/list1"/>
    <dgm:cxn modelId="{EE84D9F9-A71F-4DB8-88CC-9ACFB0851C3C}" type="presParOf" srcId="{DF0ADFDD-C34F-460D-A9BB-4DC563C2FF64}" destId="{27BBFC8D-1076-4FDB-A693-53DBD5296686}" srcOrd="0" destOrd="0" presId="urn:microsoft.com/office/officeart/2005/8/layout/list1"/>
    <dgm:cxn modelId="{3021E5A8-334C-48CD-932E-38C65B160FA4}" type="presParOf" srcId="{27BBFC8D-1076-4FDB-A693-53DBD5296686}" destId="{095B9321-6AE0-46F9-A732-FD628D710351}" srcOrd="0" destOrd="0" presId="urn:microsoft.com/office/officeart/2005/8/layout/list1"/>
    <dgm:cxn modelId="{B225E2DB-0901-4723-9EC7-10E8F53C3BB2}" type="presParOf" srcId="{27BBFC8D-1076-4FDB-A693-53DBD5296686}" destId="{AF103611-C4C2-42EE-9C47-286D94BC6C83}" srcOrd="1" destOrd="0" presId="urn:microsoft.com/office/officeart/2005/8/layout/list1"/>
    <dgm:cxn modelId="{59A603DC-C718-4D40-ABDC-6BA238BCBDE1}" type="presParOf" srcId="{DF0ADFDD-C34F-460D-A9BB-4DC563C2FF64}" destId="{5221CCF4-B8BE-4EF0-A025-52D257769746}" srcOrd="1" destOrd="0" presId="urn:microsoft.com/office/officeart/2005/8/layout/list1"/>
    <dgm:cxn modelId="{CCD42CA8-EB79-45E2-A0F5-F061CC6308DD}" type="presParOf" srcId="{DF0ADFDD-C34F-460D-A9BB-4DC563C2FF64}" destId="{14B35CF1-2C57-4F3E-B0C1-228607CE4DCB}" srcOrd="2" destOrd="0" presId="urn:microsoft.com/office/officeart/2005/8/layout/list1"/>
    <dgm:cxn modelId="{FBC8A5B4-EA6A-43C6-8DE7-4A196BAEAADF}" type="presParOf" srcId="{DF0ADFDD-C34F-460D-A9BB-4DC563C2FF64}" destId="{6780AC6D-3396-4634-AF18-DA8B4E0C649D}" srcOrd="3" destOrd="0" presId="urn:microsoft.com/office/officeart/2005/8/layout/list1"/>
    <dgm:cxn modelId="{F059E3CF-6BCE-46E0-98D4-B00310A0C758}" type="presParOf" srcId="{DF0ADFDD-C34F-460D-A9BB-4DC563C2FF64}" destId="{5E0D974E-AA2F-4B51-A7D2-1FBDBD4BEA31}" srcOrd="4" destOrd="0" presId="urn:microsoft.com/office/officeart/2005/8/layout/list1"/>
    <dgm:cxn modelId="{522E47CA-D447-4F8D-B0EC-64DCEBCD53D2}" type="presParOf" srcId="{5E0D974E-AA2F-4B51-A7D2-1FBDBD4BEA31}" destId="{AE57CAC9-5F66-478F-B4BE-26034E1F4C79}" srcOrd="0" destOrd="0" presId="urn:microsoft.com/office/officeart/2005/8/layout/list1"/>
    <dgm:cxn modelId="{C3D4C28C-81CB-4C8E-A89E-795E61C8DF33}" type="presParOf" srcId="{5E0D974E-AA2F-4B51-A7D2-1FBDBD4BEA31}" destId="{165450BA-C241-4FB2-BA5A-B7070F701952}" srcOrd="1" destOrd="0" presId="urn:microsoft.com/office/officeart/2005/8/layout/list1"/>
    <dgm:cxn modelId="{EC6349AE-4390-43E5-BD40-5C4953F1DE53}" type="presParOf" srcId="{DF0ADFDD-C34F-460D-A9BB-4DC563C2FF64}" destId="{D51B577C-91A4-4E1E-A326-82481A2E0FCF}" srcOrd="5" destOrd="0" presId="urn:microsoft.com/office/officeart/2005/8/layout/list1"/>
    <dgm:cxn modelId="{8CAC48E5-CC3A-4712-AFAB-F7D1672CACDE}" type="presParOf" srcId="{DF0ADFDD-C34F-460D-A9BB-4DC563C2FF64}" destId="{45F3C729-0539-4B7F-97F1-C3D2DA69DB1C}" srcOrd="6" destOrd="0" presId="urn:microsoft.com/office/officeart/2005/8/layout/list1"/>
    <dgm:cxn modelId="{17AD61F6-61B8-4BB8-8065-2E311DB2EA36}" type="presParOf" srcId="{DF0ADFDD-C34F-460D-A9BB-4DC563C2FF64}" destId="{C7958F3B-8575-4A0C-84C4-7A202F83CD90}" srcOrd="7" destOrd="0" presId="urn:microsoft.com/office/officeart/2005/8/layout/list1"/>
    <dgm:cxn modelId="{915D75AA-5BE0-4EC9-902F-B19DCCE32D2A}" type="presParOf" srcId="{DF0ADFDD-C34F-460D-A9BB-4DC563C2FF64}" destId="{3C09D039-AF29-4A95-B2C3-1D69138A09F5}" srcOrd="8" destOrd="0" presId="urn:microsoft.com/office/officeart/2005/8/layout/list1"/>
    <dgm:cxn modelId="{B58C8264-A599-4500-9E3A-0ACE3E34D42C}" type="presParOf" srcId="{3C09D039-AF29-4A95-B2C3-1D69138A09F5}" destId="{B1494EE3-E38D-460A-A4A6-A9CFAE278870}" srcOrd="0" destOrd="0" presId="urn:microsoft.com/office/officeart/2005/8/layout/list1"/>
    <dgm:cxn modelId="{94949FD7-A09D-4072-9E56-E8E22F5312F6}" type="presParOf" srcId="{3C09D039-AF29-4A95-B2C3-1D69138A09F5}" destId="{AF70D1EC-DCBF-447D-B4A2-EAC5D6B00DCA}" srcOrd="1" destOrd="0" presId="urn:microsoft.com/office/officeart/2005/8/layout/list1"/>
    <dgm:cxn modelId="{7BC3C2AF-041A-4D61-91E8-51FF72AEF00E}" type="presParOf" srcId="{DF0ADFDD-C34F-460D-A9BB-4DC563C2FF64}" destId="{B4FE8D14-28AD-4303-9067-2AE482CB4B12}" srcOrd="9" destOrd="0" presId="urn:microsoft.com/office/officeart/2005/8/layout/list1"/>
    <dgm:cxn modelId="{3E9B3413-FCE0-4559-A98F-6AFD17247F6B}" type="presParOf" srcId="{DF0ADFDD-C34F-460D-A9BB-4DC563C2FF64}" destId="{B00A8EE6-D697-4F88-A0D0-912262DC74F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3B1DE-1574-44DE-A6BD-2F47FFF4894F}">
      <dsp:nvSpPr>
        <dsp:cNvPr id="0" name=""/>
        <dsp:cNvSpPr/>
      </dsp:nvSpPr>
      <dsp:spPr>
        <a:xfrm>
          <a:off x="0" y="256886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4C86A2-E452-4D24-B72C-68181FD0FBC5}">
      <dsp:nvSpPr>
        <dsp:cNvPr id="0" name=""/>
        <dsp:cNvSpPr/>
      </dsp:nvSpPr>
      <dsp:spPr>
        <a:xfrm>
          <a:off x="411480" y="48981"/>
          <a:ext cx="5760720" cy="59040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2">
              <a:shade val="80000"/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психолого-педагогические условия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40301" y="77802"/>
        <a:ext cx="5703078" cy="532758"/>
      </dsp:txXfrm>
    </dsp:sp>
    <dsp:sp modelId="{339E794D-6153-47BC-BF1A-65FD64E78766}">
      <dsp:nvSpPr>
        <dsp:cNvPr id="0" name=""/>
        <dsp:cNvSpPr/>
      </dsp:nvSpPr>
      <dsp:spPr>
        <a:xfrm>
          <a:off x="0" y="12513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49400"/>
              <a:satOff val="4227"/>
              <a:lumOff val="527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9EDEAD9-DA62-45D3-9EE4-54C18FFE8251}">
      <dsp:nvSpPr>
        <dsp:cNvPr id="0" name=""/>
        <dsp:cNvSpPr/>
      </dsp:nvSpPr>
      <dsp:spPr>
        <a:xfrm>
          <a:off x="411480" y="956181"/>
          <a:ext cx="5760720" cy="59040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49400"/>
                <a:satOff val="4227"/>
                <a:lumOff val="5270"/>
                <a:alphaOff val="0"/>
                <a:lumMod val="95000"/>
              </a:schemeClr>
            </a:gs>
            <a:gs pos="100000">
              <a:schemeClr val="accent2">
                <a:shade val="80000"/>
                <a:hueOff val="49400"/>
                <a:satOff val="4227"/>
                <a:lumOff val="527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2">
              <a:shade val="80000"/>
              <a:hueOff val="49400"/>
              <a:satOff val="4227"/>
              <a:lumOff val="527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кадровые условия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40301" y="985002"/>
        <a:ext cx="5703078" cy="532758"/>
      </dsp:txXfrm>
    </dsp:sp>
    <dsp:sp modelId="{04D2C57B-622B-4C5B-8CCA-4660D597A0BA}">
      <dsp:nvSpPr>
        <dsp:cNvPr id="0" name=""/>
        <dsp:cNvSpPr/>
      </dsp:nvSpPr>
      <dsp:spPr>
        <a:xfrm>
          <a:off x="0" y="21585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98801"/>
              <a:satOff val="8455"/>
              <a:lumOff val="1054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B609BF-E19A-4E75-9CAA-6CFD4D46966B}">
      <dsp:nvSpPr>
        <dsp:cNvPr id="0" name=""/>
        <dsp:cNvSpPr/>
      </dsp:nvSpPr>
      <dsp:spPr>
        <a:xfrm>
          <a:off x="411480" y="1863381"/>
          <a:ext cx="5760720" cy="59040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98801"/>
                <a:satOff val="8455"/>
                <a:lumOff val="10540"/>
                <a:alphaOff val="0"/>
                <a:lumMod val="95000"/>
              </a:schemeClr>
            </a:gs>
            <a:gs pos="100000">
              <a:schemeClr val="accent2">
                <a:shade val="80000"/>
                <a:hueOff val="98801"/>
                <a:satOff val="8455"/>
                <a:lumOff val="1054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2">
              <a:shade val="80000"/>
              <a:hueOff val="98801"/>
              <a:satOff val="8455"/>
              <a:lumOff val="1054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материально-технические условия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40301" y="1892202"/>
        <a:ext cx="5703078" cy="532758"/>
      </dsp:txXfrm>
    </dsp:sp>
    <dsp:sp modelId="{8D2482DD-1B0E-4A2B-BD55-FDD87F017E76}">
      <dsp:nvSpPr>
        <dsp:cNvPr id="0" name=""/>
        <dsp:cNvSpPr/>
      </dsp:nvSpPr>
      <dsp:spPr>
        <a:xfrm>
          <a:off x="0" y="30657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148201"/>
              <a:satOff val="12682"/>
              <a:lumOff val="1581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AE2133-6DD3-4D37-9B8D-D678BC651EAC}">
      <dsp:nvSpPr>
        <dsp:cNvPr id="0" name=""/>
        <dsp:cNvSpPr/>
      </dsp:nvSpPr>
      <dsp:spPr>
        <a:xfrm>
          <a:off x="411480" y="2770581"/>
          <a:ext cx="5760720" cy="59040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148201"/>
                <a:satOff val="12682"/>
                <a:lumOff val="15810"/>
                <a:alphaOff val="0"/>
                <a:lumMod val="95000"/>
              </a:schemeClr>
            </a:gs>
            <a:gs pos="100000">
              <a:schemeClr val="accent2">
                <a:shade val="80000"/>
                <a:hueOff val="148201"/>
                <a:satOff val="12682"/>
                <a:lumOff val="1581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2">
              <a:shade val="80000"/>
              <a:hueOff val="148201"/>
              <a:satOff val="12682"/>
              <a:lumOff val="1581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финансовые условия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40301" y="2799402"/>
        <a:ext cx="5703078" cy="532758"/>
      </dsp:txXfrm>
    </dsp:sp>
    <dsp:sp modelId="{C809B7E3-D4D2-4CFB-865B-EC8257D90BF1}">
      <dsp:nvSpPr>
        <dsp:cNvPr id="0" name=""/>
        <dsp:cNvSpPr/>
      </dsp:nvSpPr>
      <dsp:spPr>
        <a:xfrm>
          <a:off x="0" y="3866384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197602"/>
              <a:satOff val="16909"/>
              <a:lumOff val="2108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21F2BB-6371-4D24-BBDB-008A4F739364}">
      <dsp:nvSpPr>
        <dsp:cNvPr id="0" name=""/>
        <dsp:cNvSpPr/>
      </dsp:nvSpPr>
      <dsp:spPr>
        <a:xfrm>
          <a:off x="357189" y="3565593"/>
          <a:ext cx="5760720" cy="59040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197602"/>
                <a:satOff val="16909"/>
                <a:lumOff val="21080"/>
                <a:alphaOff val="0"/>
                <a:lumMod val="95000"/>
              </a:schemeClr>
            </a:gs>
            <a:gs pos="100000">
              <a:schemeClr val="accent2">
                <a:shade val="80000"/>
                <a:hueOff val="197602"/>
                <a:satOff val="16909"/>
                <a:lumOff val="2108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2">
              <a:shade val="80000"/>
              <a:hueOff val="197602"/>
              <a:satOff val="16909"/>
              <a:lumOff val="2108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развивающая предметно-пространственная среда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86010" y="3594414"/>
        <a:ext cx="5703078" cy="5327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B35CF1-2C57-4F3E-B0C1-228607CE4DCB}">
      <dsp:nvSpPr>
        <dsp:cNvPr id="0" name=""/>
        <dsp:cNvSpPr/>
      </dsp:nvSpPr>
      <dsp:spPr>
        <a:xfrm>
          <a:off x="0" y="1173792"/>
          <a:ext cx="784887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03611-C4C2-42EE-9C47-286D94BC6C83}">
      <dsp:nvSpPr>
        <dsp:cNvPr id="0" name=""/>
        <dsp:cNvSpPr/>
      </dsp:nvSpPr>
      <dsp:spPr>
        <a:xfrm>
          <a:off x="375588" y="72009"/>
          <a:ext cx="7473283" cy="109079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80000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РЕАЛИЗАЦИЮ ПРОГРАММЫ</a:t>
          </a:r>
          <a:endParaRPr lang="ru-RU" sz="2400" kern="1200" dirty="0"/>
        </a:p>
      </dsp:txBody>
      <dsp:txXfrm>
        <a:off x="428836" y="125257"/>
        <a:ext cx="7366787" cy="984296"/>
      </dsp:txXfrm>
    </dsp:sp>
    <dsp:sp modelId="{45F3C729-0539-4B7F-97F1-C3D2DA69DB1C}">
      <dsp:nvSpPr>
        <dsp:cNvPr id="0" name=""/>
        <dsp:cNvSpPr/>
      </dsp:nvSpPr>
      <dsp:spPr>
        <a:xfrm>
          <a:off x="0" y="2202436"/>
          <a:ext cx="784887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450BA-C241-4FB2-BA5A-B7070F701952}">
      <dsp:nvSpPr>
        <dsp:cNvPr id="0" name=""/>
        <dsp:cNvSpPr/>
      </dsp:nvSpPr>
      <dsp:spPr>
        <a:xfrm>
          <a:off x="373664" y="1484844"/>
          <a:ext cx="7473283" cy="104231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80000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ВОЗРАСТНЫЕ ОСОБЕННОСТИ ДЕТЕЙ</a:t>
          </a:r>
          <a:endParaRPr lang="ru-RU" sz="2400" kern="1200" dirty="0"/>
        </a:p>
      </dsp:txBody>
      <dsp:txXfrm>
        <a:off x="424545" y="1535725"/>
        <a:ext cx="7371521" cy="940550"/>
      </dsp:txXfrm>
    </dsp:sp>
    <dsp:sp modelId="{B00A8EE6-D697-4F88-A0D0-912262DC74F6}">
      <dsp:nvSpPr>
        <dsp:cNvPr id="0" name=""/>
        <dsp:cNvSpPr/>
      </dsp:nvSpPr>
      <dsp:spPr>
        <a:xfrm>
          <a:off x="0" y="3464028"/>
          <a:ext cx="784887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70D1EC-DCBF-447D-B4A2-EAC5D6B00DCA}">
      <dsp:nvSpPr>
        <dsp:cNvPr id="0" name=""/>
        <dsp:cNvSpPr/>
      </dsp:nvSpPr>
      <dsp:spPr>
        <a:xfrm>
          <a:off x="373664" y="2875636"/>
          <a:ext cx="7473283" cy="91311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80000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НАЦИОНАЛЬНЫЕ, КЛИМАТИЧЕСКИЕ ОСОБЕННОСТИ</a:t>
          </a:r>
          <a:endParaRPr lang="ru-RU" sz="2400" kern="1200" dirty="0"/>
        </a:p>
      </dsp:txBody>
      <dsp:txXfrm>
        <a:off x="418238" y="2920210"/>
        <a:ext cx="7384135" cy="823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D7D3F34-62D6-4127-B168-3268C68B9D05}" type="datetimeFigureOut">
              <a:rPr lang="ru-RU"/>
              <a:pPr>
                <a:defRPr/>
              </a:pPr>
              <a:t>09.02.2020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084D3AF-F97C-4416-8604-819209835B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5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4D3AF-F97C-4416-8604-819209835BB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447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FFF52-2E69-4392-AC5C-F190ACF69823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734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2799D4-D2C7-4754-AA39-9A681A57DC5C}" type="datetimeFigureOut">
              <a:rPr lang="ru-RU" smtClean="0"/>
              <a:pPr>
                <a:defRPr/>
              </a:pPr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4B1F37-A0C5-4151-969D-F8FBBF66974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C33F82-DBAC-4652-BD99-F26EF5E26340}" type="datetimeFigureOut">
              <a:rPr lang="ru-RU" smtClean="0"/>
              <a:pPr>
                <a:defRPr/>
              </a:pPr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213E74-FAA2-49FF-AA1C-38E2CA974D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39CA0C-940D-4F42-BC1E-F3BE153440DD}" type="datetimeFigureOut">
              <a:rPr lang="ru-RU" smtClean="0"/>
              <a:pPr>
                <a:defRPr/>
              </a:pPr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C4925A-83B4-419A-965E-C8FF8DE983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AE7F95-CDF1-4B47-9AA1-575C7296BF93}" type="datetimeFigureOut">
              <a:rPr lang="ru-RU" smtClean="0"/>
              <a:pPr>
                <a:defRPr/>
              </a:pPr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D7573-521B-46A2-98A6-BC56E87C09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3592E3-3C9D-4873-B1C7-8754C198B04A}" type="datetimeFigureOut">
              <a:rPr lang="ru-RU" smtClean="0"/>
              <a:pPr>
                <a:defRPr/>
              </a:pPr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925B6A-7FFE-4A31-A744-C8AE4637CE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349E61-BE08-4F86-9EAB-ADD59FAE09FE}" type="datetimeFigureOut">
              <a:rPr lang="ru-RU" smtClean="0"/>
              <a:pPr>
                <a:defRPr/>
              </a:pPr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7BCAD6-C38B-40DB-B8D7-E8503715EA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E43262-0FEB-499C-88FA-1F64F35BAF86}" type="datetimeFigureOut">
              <a:rPr lang="ru-RU" smtClean="0"/>
              <a:pPr>
                <a:defRPr/>
              </a:pPr>
              <a:t>09.02.2020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22EEBD-E49D-48DD-BB08-2290960B6D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509F46-63B1-4C01-9F81-CB16C591BF6F}" type="datetimeFigureOut">
              <a:rPr lang="ru-RU" smtClean="0"/>
              <a:pPr>
                <a:defRPr/>
              </a:pPr>
              <a:t>09.02.2020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1D783F-6037-4CE1-B3E0-F910A5AF791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E9AB76-FBAF-4B9E-9E74-EFDBB55564DA}" type="datetimeFigureOut">
              <a:rPr lang="ru-RU" smtClean="0"/>
              <a:pPr>
                <a:defRPr/>
              </a:pPr>
              <a:t>09.02.2020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6D69F-FFC4-444A-91B1-F3754790C5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07528D-14E4-400C-84F0-87686C953E89}" type="datetimeFigureOut">
              <a:rPr lang="ru-RU" smtClean="0"/>
              <a:pPr>
                <a:defRPr/>
              </a:pPr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CD242C-33EE-482E-960D-720965A4A4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44D36E-8B17-42A4-B86F-8E4AA648C0AB}" type="datetimeFigureOut">
              <a:rPr lang="ru-RU" smtClean="0"/>
              <a:pPr>
                <a:defRPr/>
              </a:pPr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5B4326-D083-4E2D-B651-09083BD300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1B614662-039D-4255-9F8D-46995CE40621}" type="datetimeFigureOut">
              <a:rPr lang="ru-RU" smtClean="0"/>
              <a:pPr>
                <a:defRPr/>
              </a:pPr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990D202A-8247-49AC-8943-A961D6FAF46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0920" y="404664"/>
            <a:ext cx="8928992" cy="2082504"/>
          </a:xfrm>
          <a:prstGeom prst="rect">
            <a:avLst/>
          </a:prstGeom>
          <a:ln>
            <a:noFill/>
          </a:ln>
        </p:spPr>
        <p:txBody>
          <a:bodyPr lIns="0" tIns="0" rIns="18288" bIns="0" anchor="b"/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effectLst/>
              <a:ea typeface="Calibri"/>
              <a:cs typeface="Times New Roman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0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0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  <a:t>Основная общеобразовательная программа</a:t>
            </a:r>
            <a:endParaRPr lang="ru-RU" sz="4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07350" y="2924944"/>
            <a:ext cx="8390706" cy="104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Муниципального 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бюджетного </a:t>
            </a:r>
            <a:r>
              <a:rPr lang="ru-RU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дошкольного образовательного </a:t>
            </a:r>
            <a:endParaRPr lang="ru-RU" sz="1400" dirty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учреждения 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Екатерининский 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детский </a:t>
            </a:r>
            <a:r>
              <a:rPr lang="ru-RU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сад </a:t>
            </a:r>
            <a:r>
              <a:rPr lang="ru-RU" sz="16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Улыбка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» </a:t>
            </a:r>
            <a:endParaRPr lang="ru-RU" b="1" dirty="0" smtClean="0">
              <a:solidFill>
                <a:srgbClr val="0000FF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err="1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Новошешминского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муниципального района 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Республики Татарстан</a:t>
            </a:r>
            <a:endParaRPr lang="ru-RU" dirty="0">
              <a:solidFill>
                <a:srgbClr val="0000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58" y="4365104"/>
            <a:ext cx="8097098" cy="21514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638966" y="1268760"/>
            <a:ext cx="8208962" cy="3600450"/>
            <a:chOff x="1894" y="2008"/>
            <a:chExt cx="12927" cy="5670"/>
          </a:xfrm>
        </p:grpSpPr>
        <p:sp>
          <p:nvSpPr>
            <p:cNvPr id="5" name="Text Box 17" descr="Голубая тисненая бумага"/>
            <p:cNvSpPr txBox="1">
              <a:spLocks noChangeArrowheads="1"/>
            </p:cNvSpPr>
            <p:nvPr/>
          </p:nvSpPr>
          <p:spPr bwMode="auto">
            <a:xfrm>
              <a:off x="1894" y="2008"/>
              <a:ext cx="12927" cy="5670"/>
            </a:xfrm>
            <a:prstGeom prst="rect">
              <a:avLst/>
            </a:pr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1000"/>
                </a:spcAft>
              </a:pPr>
              <a:r>
                <a:rPr lang="ru-RU" altLang="ru-RU" sz="2800" b="1" dirty="0">
                  <a:solidFill>
                    <a:prstClr val="black"/>
                  </a:solidFill>
                </a:rPr>
                <a:t>Задачи</a:t>
              </a:r>
              <a:endParaRPr lang="ru-RU" altLang="ru-RU" sz="2800" dirty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" name="Text Box 18"/>
            <p:cNvSpPr txBox="1">
              <a:spLocks noChangeArrowheads="1"/>
            </p:cNvSpPr>
            <p:nvPr/>
          </p:nvSpPr>
          <p:spPr bwMode="auto">
            <a:xfrm>
              <a:off x="6373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auto" hangingPunct="1">
                <a:spcBef>
                  <a:spcPct val="0"/>
                </a:spcBef>
                <a:spcAft>
                  <a:spcPts val="0"/>
                </a:spcAft>
                <a:buFontTx/>
                <a:buNone/>
              </a:pPr>
              <a:r>
                <a:rPr lang="ru-RU" altLang="ru-RU" sz="1800" b="1" dirty="0">
                  <a:solidFill>
                    <a:prstClr val="black"/>
                  </a:solidFill>
                  <a:cs typeface="+mn-cs"/>
                </a:rPr>
                <a:t>Образовательные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формирование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двигате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-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льных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умений и навыков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развитие физических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качеств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овладение ребенком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элементарными знания-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ми о своем организме,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роли физических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упражнений в его жизни,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способах укрепления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собственного здоровья</a:t>
              </a:r>
              <a:endParaRPr lang="ru-RU" altLang="ru-RU" sz="1600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7" name="Text Box 19"/>
            <p:cNvSpPr txBox="1">
              <a:spLocks noChangeArrowheads="1"/>
            </p:cNvSpPr>
            <p:nvPr/>
          </p:nvSpPr>
          <p:spPr bwMode="auto">
            <a:xfrm>
              <a:off x="10625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auto" hangingPunct="1">
                <a:spcBef>
                  <a:spcPct val="0"/>
                </a:spcBef>
                <a:spcAft>
                  <a:spcPts val="0"/>
                </a:spcAft>
                <a:buFontTx/>
                <a:buNone/>
              </a:pPr>
              <a:r>
                <a:rPr lang="ru-RU" altLang="ru-RU" sz="1800" b="1" dirty="0">
                  <a:solidFill>
                    <a:prstClr val="black"/>
                  </a:solidFill>
                  <a:cs typeface="+mn-cs"/>
                </a:rPr>
                <a:t>Воспитательные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формирование интереса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и потребности в занятиях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физическими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упражнениями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разностороннее 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гармо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-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ничное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развитие ребенка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(не только физическое,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но и умственное,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нравственное,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эстетическое, трудовое)</a:t>
              </a:r>
              <a:endParaRPr lang="ru-RU" altLang="ru-RU" sz="1800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8" name="Text Box 20"/>
            <p:cNvSpPr txBox="1">
              <a:spLocks noChangeArrowheads="1"/>
            </p:cNvSpPr>
            <p:nvPr/>
          </p:nvSpPr>
          <p:spPr bwMode="auto">
            <a:xfrm>
              <a:off x="2097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auto" hangingPunct="1">
                <a:spcBef>
                  <a:spcPct val="0"/>
                </a:spcBef>
                <a:spcAft>
                  <a:spcPts val="0"/>
                </a:spcAft>
                <a:buFontTx/>
                <a:buNone/>
              </a:pPr>
              <a:r>
                <a:rPr lang="ru-RU" altLang="ru-RU" sz="1800" b="1" dirty="0">
                  <a:solidFill>
                    <a:prstClr val="black"/>
                  </a:solidFill>
                  <a:cs typeface="+mn-cs"/>
                </a:rPr>
                <a:t>Оздоровительные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охрана жизни и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укрепле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-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ние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здоровья,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обеспече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-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ние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нормального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функционирования всех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органов и систем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организма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всестороннее физическое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совершенствование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функций организма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повышение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работоспособности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и закаливание</a:t>
              </a:r>
            </a:p>
            <a:p>
              <a:pPr eaLnBrk="1" fontAlgn="auto" hangingPunct="1">
                <a:spcBef>
                  <a:spcPct val="0"/>
                </a:spcBef>
                <a:spcAft>
                  <a:spcPts val="0"/>
                </a:spcAft>
                <a:buFontTx/>
                <a:buNone/>
              </a:pPr>
              <a:endParaRPr lang="ru-RU" altLang="ru-RU" sz="1800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35496" y="155248"/>
            <a:ext cx="91085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54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Calibri"/>
                <a:cs typeface="+mn-cs"/>
              </a:rPr>
              <a:t>ФИЗИЧЕСКОЕ РАЗВИТИЕ</a:t>
            </a:r>
            <a:endParaRPr lang="ru-RU" sz="54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Calibri"/>
              <a:cs typeface="+mn-cs"/>
            </a:endParaRPr>
          </a:p>
        </p:txBody>
      </p:sp>
      <p:pic>
        <p:nvPicPr>
          <p:cNvPr id="14" name="Picture 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68" y="4869210"/>
            <a:ext cx="1170833" cy="1849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738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419872" y="1628800"/>
            <a:ext cx="2304256" cy="13679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sz="1600" b="1" dirty="0">
                <a:solidFill>
                  <a:prstClr val="black"/>
                </a:solidFill>
              </a:rPr>
              <a:t>Развитие игровой </a:t>
            </a:r>
            <a:r>
              <a:rPr lang="ru-RU" altLang="ru-RU" sz="1600" b="1" dirty="0" smtClean="0">
                <a:solidFill>
                  <a:prstClr val="black"/>
                </a:solidFill>
              </a:rPr>
              <a:t>деятельности</a:t>
            </a:r>
            <a:endParaRPr lang="ru-RU" altLang="ru-RU" sz="1600" dirty="0">
              <a:solidFill>
                <a:prstClr val="black"/>
              </a:solidFill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3419872" y="3356992"/>
            <a:ext cx="2334988" cy="14264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sz="1600" b="1" dirty="0">
                <a:solidFill>
                  <a:prstClr val="black"/>
                </a:solidFill>
              </a:rPr>
              <a:t>Формирование основ безопасного поведения в быту, социуме, природе</a:t>
            </a:r>
            <a:endParaRPr lang="ru-RU" altLang="ru-RU" sz="1600" dirty="0">
              <a:solidFill>
                <a:prstClr val="black"/>
              </a:solidFill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70121" y="3477244"/>
            <a:ext cx="2304257" cy="12797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sz="1600" b="1" dirty="0">
                <a:solidFill>
                  <a:prstClr val="black"/>
                </a:solidFill>
              </a:rPr>
              <a:t>Трудовое воспитание</a:t>
            </a:r>
            <a:endParaRPr lang="ru-RU" altLang="ru-RU" sz="1600" dirty="0">
              <a:solidFill>
                <a:prstClr val="black"/>
              </a:solidFill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6414562" y="3400294"/>
            <a:ext cx="2363618" cy="12875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sz="1600" b="1" dirty="0">
                <a:solidFill>
                  <a:prstClr val="black"/>
                </a:solidFill>
              </a:rPr>
              <a:t>Патриотическое воспитание детей дошкольного возраста</a:t>
            </a:r>
            <a:endParaRPr lang="ru-RU" altLang="ru-RU" sz="1600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836" y="4874492"/>
            <a:ext cx="2952328" cy="1957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79512" y="116633"/>
            <a:ext cx="8856984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28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28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28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оциально-коммуникативного развития</a:t>
            </a:r>
            <a:endParaRPr lang="ru-RU" altLang="ru-RU" sz="28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173" y="1388865"/>
            <a:ext cx="1871663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761" y="922766"/>
            <a:ext cx="2773363" cy="231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335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D:\Изображения\Картинки детей\1323706457_154c9c_1.jpg"/>
          <p:cNvPicPr>
            <a:picLocks noChangeAspect="1" noChangeArrowheads="1"/>
          </p:cNvPicPr>
          <p:nvPr/>
        </p:nvPicPr>
        <p:blipFill>
          <a:blip r:embed="rId2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6407696" y="4349721"/>
            <a:ext cx="2736304" cy="2508279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51520" y="941651"/>
            <a:ext cx="1002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</a:rPr>
              <a:t>Задачи</a:t>
            </a:r>
            <a:endParaRPr lang="ru-RU" dirty="0">
              <a:solidFill>
                <a:srgbClr val="002060"/>
              </a:solidFill>
              <a:latin typeface="Calibri"/>
              <a:cs typeface="+mn-cs"/>
            </a:endParaRPr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611560" y="1700808"/>
            <a:ext cx="8135937" cy="4176712"/>
          </a:xfrm>
          <a:prstGeom prst="rect">
            <a:avLst/>
          </a:prstGeom>
        </p:spPr>
        <p:txBody>
          <a:bodyPr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Развитие предпосылок ценностно – смыслового восприятия и понимания произведений искусства (словесного, музыкального, изобразительного), мира природы</a:t>
            </a:r>
          </a:p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Становление эстетического отношения к окружающему миру</a:t>
            </a:r>
          </a:p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Формирование элементарных представлений о видах искусства</a:t>
            </a:r>
          </a:p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Восприятие музыки, художественной литературы, фольклора</a:t>
            </a:r>
          </a:p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Стимулирование сопереживания персонажам художественных произведений</a:t>
            </a:r>
          </a:p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  <a:endParaRPr lang="ru-RU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0"/>
            <a:ext cx="8640960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395886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1691680" y="332656"/>
            <a:ext cx="7180830" cy="1953336"/>
          </a:xfrm>
          <a:prstGeom prst="rect">
            <a:avLst/>
          </a:prstGeom>
        </p:spPr>
        <p:txBody>
          <a:bodyPr>
            <a:normAutofit lnSpcReduction="1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Arial" pitchFamily="34" charset="0"/>
              <a:buNone/>
            </a:pPr>
            <a:r>
              <a:rPr lang="ru-RU" sz="30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условиям реализации основной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</a:pPr>
            <a:r>
              <a:rPr lang="ru-RU" sz="30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образования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</a:pPr>
            <a:endParaRPr lang="ru-RU" sz="2400" b="1" cap="all" dirty="0" smtClean="0">
              <a:ln/>
              <a:solidFill>
                <a:srgbClr val="4F81BD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</a:pPr>
            <a:endParaRPr lang="ru-RU" sz="2400" b="1" cap="all" dirty="0" smtClean="0">
              <a:ln/>
              <a:solidFill>
                <a:srgbClr val="4F81BD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</a:pPr>
            <a:endParaRPr lang="ru-RU" sz="3400" b="1" cap="all" dirty="0" smtClean="0">
              <a:ln/>
              <a:solidFill>
                <a:srgbClr val="4F81BD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</a:pPr>
            <a:endParaRPr lang="ru-RU" sz="2400" b="1" cap="all" dirty="0" smtClean="0">
              <a:ln/>
              <a:solidFill>
                <a:srgbClr val="4F81BD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4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1072503"/>
              </p:ext>
            </p:extLst>
          </p:nvPr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198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>
            <a:normAutofit fontScale="67500" lnSpcReduction="2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36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развивающей предметно-пространственной среде</a:t>
            </a:r>
            <a:br>
              <a:rPr lang="ru-RU" sz="36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755576" y="1124744"/>
            <a:ext cx="7530092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 должна обеспечивать:</a:t>
            </a:r>
            <a:endParaRPr lang="ru-RU" sz="24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>
              <a:solidFill>
                <a:prstClr val="black"/>
              </a:solidFill>
              <a:latin typeface="Calibri"/>
              <a:cs typeface="+mn-cs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85206306"/>
              </p:ext>
            </p:extLst>
          </p:nvPr>
        </p:nvGraphicFramePr>
        <p:xfrm>
          <a:off x="251520" y="2060848"/>
          <a:ext cx="78488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2451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23528" y="64874"/>
            <a:ext cx="2376264" cy="1419910"/>
            <a:chOff x="3096343" y="4075476"/>
            <a:chExt cx="1376731" cy="1210935"/>
          </a:xfrm>
        </p:grpSpPr>
        <p:sp>
          <p:nvSpPr>
            <p:cNvPr id="3" name="Овал 2"/>
            <p:cNvSpPr/>
            <p:nvPr/>
          </p:nvSpPr>
          <p:spPr>
            <a:xfrm>
              <a:off x="3096343" y="4075476"/>
              <a:ext cx="1376731" cy="1210935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4" name="Овал 4"/>
            <p:cNvSpPr/>
            <p:nvPr/>
          </p:nvSpPr>
          <p:spPr>
            <a:xfrm>
              <a:off x="3297961" y="4252813"/>
              <a:ext cx="973495" cy="85626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Требования к </a:t>
              </a:r>
              <a:r>
                <a:rPr lang="ru-RU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результатам </a:t>
              </a:r>
              <a:r>
                <a:rPr lang="ru-RU" b="1" kern="12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освоения Программы</a:t>
              </a:r>
              <a:endParaRPr lang="ru-RU" b="1" kern="1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2699792" y="188640"/>
            <a:ext cx="644420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представлены в виде целевых ориентиров - социально-нормативных возрастных характеристик возможных достижений ребенка на этапе завершения уровня дошкольного образования:</a:t>
            </a:r>
          </a:p>
          <a:p>
            <a:pPr algn="just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1556792"/>
            <a:ext cx="8677472" cy="5112567"/>
          </a:xfrm>
          <a:prstGeom prst="roundRect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2000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ребёнок овладевает основными культурными способами деятельности, проявляет инициативу и самостоятельность, способен к выбору;</a:t>
            </a:r>
          </a:p>
          <a:p>
            <a:pPr algn="just"/>
            <a:r>
              <a:rPr lang="ru-RU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…ребёнок обладает установкой положительного отношения к миру, другим людям и самому себе, активно взаимодействует со сверстниками и взрослыми;</a:t>
            </a:r>
          </a:p>
          <a:p>
            <a:pPr algn="just"/>
            <a:r>
              <a:rPr lang="ru-RU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… ребенок обладает развитым воображением, владеет разными формами и видами игры, умеет подчиняться разным правилам и социальным нормам;</a:t>
            </a:r>
          </a:p>
          <a:p>
            <a:pPr algn="just"/>
            <a:r>
              <a:rPr lang="ru-RU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…ребёнок достаточно хорошо владеет устной речью, может выражать свои мысли и желания;</a:t>
            </a:r>
          </a:p>
          <a:p>
            <a:pPr algn="just"/>
            <a:r>
              <a:rPr lang="ru-RU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… ребенок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algn="just"/>
            <a:r>
              <a:rPr lang="ru-RU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… ребенок проявляет любознательность, интересуется причинно-следственными связями, </a:t>
            </a:r>
            <a:r>
              <a:rPr lang="ru-RU" b="1" dirty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бладает начальными знаниями о себе, о мире, </a:t>
            </a:r>
          </a:p>
          <a:p>
            <a:pPr algn="just"/>
            <a:endParaRPr lang="ru-RU" sz="20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00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3528" y="1700808"/>
            <a:ext cx="8568952" cy="4248472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35496" y="260648"/>
            <a:ext cx="9145016" cy="1584176"/>
          </a:xfrm>
        </p:spPr>
        <p:txBody>
          <a:bodyPr>
            <a:normAutofit/>
          </a:bodyPr>
          <a:lstStyle/>
          <a:p>
            <a:pPr marL="0" indent="0" algn="ctr" eaLnBrk="1" hangingPunct="1">
              <a:buNone/>
            </a:pPr>
            <a:r>
              <a:rPr lang="ru-RU" altLang="ru-RU" sz="2800" i="1" dirty="0" smtClean="0">
                <a:ln w="12700">
                  <a:solidFill>
                    <a:srgbClr val="0000FF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основу совместной деятельности семьи и дошкольного учреждения</a:t>
            </a:r>
            <a:br>
              <a:rPr lang="ru-RU" altLang="ru-RU" sz="2800" i="1" dirty="0" smtClean="0">
                <a:ln w="12700">
                  <a:solidFill>
                    <a:srgbClr val="0000FF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altLang="ru-RU" sz="2800" i="1" dirty="0" smtClean="0">
                <a:ln w="12700">
                  <a:solidFill>
                    <a:srgbClr val="0000FF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заложены следующие принципы</a:t>
            </a:r>
            <a:r>
              <a:rPr lang="ru-RU" altLang="ru-RU" sz="2800" dirty="0" smtClean="0">
                <a:ln w="12700">
                  <a:solidFill>
                    <a:srgbClr val="0000FF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</a:p>
        </p:txBody>
      </p:sp>
      <p:sp>
        <p:nvSpPr>
          <p:cNvPr id="19459" name="Rectangle 3"/>
          <p:cNvSpPr>
            <a:spLocks noGrp="1"/>
          </p:cNvSpPr>
          <p:nvPr>
            <p:ph sz="quarter" idx="13"/>
          </p:nvPr>
        </p:nvSpPr>
        <p:spPr>
          <a:xfrm>
            <a:off x="570384" y="1844824"/>
            <a:ext cx="8075240" cy="4281339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ru-RU" altLang="ru-RU" sz="2800" b="1" dirty="0" smtClean="0">
                <a:solidFill>
                  <a:srgbClr val="0000FF"/>
                </a:solidFill>
              </a:rPr>
              <a:t>единый подход к процессу воспитания ребёнка;</a:t>
            </a:r>
          </a:p>
          <a:p>
            <a:pPr eaLnBrk="1" hangingPunct="1"/>
            <a:r>
              <a:rPr lang="ru-RU" altLang="ru-RU" sz="2800" b="1" dirty="0" smtClean="0">
                <a:solidFill>
                  <a:srgbClr val="0000FF"/>
                </a:solidFill>
              </a:rPr>
              <a:t>открытость дошкольного учреждения для родителей;</a:t>
            </a:r>
          </a:p>
          <a:p>
            <a:pPr eaLnBrk="1" hangingPunct="1"/>
            <a:r>
              <a:rPr lang="ru-RU" altLang="ru-RU" sz="2800" b="1" dirty="0" smtClean="0">
                <a:solidFill>
                  <a:srgbClr val="0000FF"/>
                </a:solidFill>
              </a:rPr>
              <a:t>взаимное доверие  во взаимоотношениях педагогов и родителей;</a:t>
            </a:r>
          </a:p>
          <a:p>
            <a:pPr eaLnBrk="1" hangingPunct="1"/>
            <a:r>
              <a:rPr lang="ru-RU" altLang="ru-RU" sz="2800" b="1" dirty="0" smtClean="0">
                <a:solidFill>
                  <a:srgbClr val="0000FF"/>
                </a:solidFill>
              </a:rPr>
              <a:t>уважение и доброжелательность друг к другу;</a:t>
            </a:r>
          </a:p>
          <a:p>
            <a:pPr eaLnBrk="1" hangingPunct="1"/>
            <a:r>
              <a:rPr lang="ru-RU" altLang="ru-RU" sz="2800" b="1" dirty="0" smtClean="0">
                <a:solidFill>
                  <a:srgbClr val="0000FF"/>
                </a:solidFill>
              </a:rPr>
              <a:t>дифференцированный подход к каждой семье;</a:t>
            </a:r>
          </a:p>
          <a:p>
            <a:pPr eaLnBrk="1" hangingPunct="1"/>
            <a:r>
              <a:rPr lang="ru-RU" altLang="ru-RU" sz="2800" b="1" dirty="0" smtClean="0">
                <a:solidFill>
                  <a:srgbClr val="0000FF"/>
                </a:solidFill>
              </a:rPr>
              <a:t>равная ответственность родителей и педагогов. </a:t>
            </a:r>
          </a:p>
          <a:p>
            <a:pPr eaLnBrk="1" hangingPunct="1"/>
            <a:endParaRPr lang="ru-RU" altLang="ru-RU" sz="28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0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1143000"/>
          </a:xfrm>
        </p:spPr>
        <p:txBody>
          <a:bodyPr/>
          <a:lstStyle/>
          <a:p>
            <a:pPr lvl="0" indent="0" algn="ctr">
              <a:buNone/>
            </a:pPr>
            <a:r>
              <a:rPr lang="ru-RU" sz="3600" dirty="0" smtClean="0">
                <a:ln w="28575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Основные формы взаимодействия с семьей </a:t>
            </a:r>
            <a:r>
              <a:rPr lang="ru-RU" sz="32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326632" y="1484784"/>
            <a:ext cx="8820472" cy="4857403"/>
          </a:xfrm>
        </p:spPr>
        <p:txBody>
          <a:bodyPr/>
          <a:lstStyle/>
          <a:p>
            <a:r>
              <a:rPr lang="ru-RU" sz="2000" b="1" dirty="0" smtClean="0">
                <a:solidFill>
                  <a:srgbClr val="2F0EBC"/>
                </a:solidFill>
              </a:rPr>
              <a:t>Родительские уголки, информационные стенды</a:t>
            </a:r>
          </a:p>
          <a:p>
            <a:r>
              <a:rPr lang="ru-RU" sz="2000" b="1" dirty="0" smtClean="0">
                <a:solidFill>
                  <a:srgbClr val="2F0EBC"/>
                </a:solidFill>
              </a:rPr>
              <a:t>Индивидуальные, групповые консультации</a:t>
            </a:r>
          </a:p>
          <a:p>
            <a:r>
              <a:rPr lang="ru-RU" sz="2000" b="1" dirty="0" smtClean="0">
                <a:solidFill>
                  <a:srgbClr val="2F0EBC"/>
                </a:solidFill>
              </a:rPr>
              <a:t>Праздники, соревнования, концерты</a:t>
            </a:r>
          </a:p>
          <a:p>
            <a:r>
              <a:rPr lang="ru-RU" sz="2000" b="1" dirty="0" smtClean="0">
                <a:solidFill>
                  <a:srgbClr val="2F0EBC"/>
                </a:solidFill>
              </a:rPr>
              <a:t>Родительские собрания</a:t>
            </a:r>
          </a:p>
          <a:p>
            <a:r>
              <a:rPr lang="ru-RU" sz="2000" b="1" dirty="0" smtClean="0">
                <a:solidFill>
                  <a:srgbClr val="2F0EBC"/>
                </a:solidFill>
              </a:rPr>
              <a:t>Дни открытых дверей</a:t>
            </a:r>
          </a:p>
          <a:p>
            <a:r>
              <a:rPr lang="ru-RU" sz="2000" b="1" dirty="0" smtClean="0">
                <a:solidFill>
                  <a:srgbClr val="2F0EBC"/>
                </a:solidFill>
              </a:rPr>
              <a:t>Конкурсы, выставки, проектная деятельность</a:t>
            </a:r>
          </a:p>
          <a:p>
            <a:r>
              <a:rPr lang="ru-RU" sz="2000" b="1" dirty="0" smtClean="0">
                <a:solidFill>
                  <a:srgbClr val="2F0EBC"/>
                </a:solidFill>
              </a:rPr>
              <a:t>Участие в создании развивающей среды ДОУ</a:t>
            </a:r>
          </a:p>
          <a:p>
            <a:r>
              <a:rPr lang="ru-RU" sz="2000" b="1" dirty="0" smtClean="0">
                <a:solidFill>
                  <a:srgbClr val="2F0EBC"/>
                </a:solidFill>
              </a:rPr>
              <a:t>Сайт детского сада </a:t>
            </a:r>
          </a:p>
          <a:p>
            <a:endParaRPr lang="ru-RU" sz="2800" b="1" dirty="0" smtClean="0">
              <a:solidFill>
                <a:srgbClr val="2F0EBC"/>
              </a:solidFill>
            </a:endParaRPr>
          </a:p>
          <a:p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4" descr="D:\Картинки\Дети\дети-и-родители-рису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293096"/>
            <a:ext cx="2376264" cy="214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893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950" y="333375"/>
            <a:ext cx="8856538" cy="5792788"/>
          </a:xfrm>
        </p:spPr>
        <p:txBody>
          <a:bodyPr rtlCol="0"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ru-RU" dirty="0" smtClean="0">
                <a:solidFill>
                  <a:srgbClr val="0000FF"/>
                </a:solidFill>
              </a:rPr>
              <a:t>Программа реализуется на государственном языке Российской Федерации.</a:t>
            </a:r>
          </a:p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</a:rPr>
              <a:t> </a:t>
            </a:r>
            <a:r>
              <a:rPr lang="ru-RU" dirty="0" smtClean="0">
                <a:solidFill>
                  <a:srgbClr val="0000FF"/>
                </a:solidFill>
              </a:rPr>
              <a:t> Образовательная </a:t>
            </a:r>
            <a:r>
              <a:rPr lang="ru-RU" dirty="0" smtClean="0">
                <a:solidFill>
                  <a:srgbClr val="0000FF"/>
                </a:solidFill>
              </a:rPr>
              <a:t>программа  разработана в соответствии с федеральным государственным Образовательным стандартом дошкольного образования, с учетом Примерной основной Образовательной программы дошкольного образования, одобренной Решением федерального учебно-методического Объединения по общему образованию (протокол от 25.05.2015г. №2/15), а также  с учетом особенностей образовательного учреждения,   региона и муниципалитета, образовательных потребностей и запросов родителей и воспитанников.</a:t>
            </a:r>
          </a:p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</a:rPr>
              <a:t>   Цель </a:t>
            </a:r>
            <a:r>
              <a:rPr lang="ru-RU" dirty="0" smtClean="0">
                <a:solidFill>
                  <a:srgbClr val="0000FF"/>
                </a:solidFill>
              </a:rPr>
              <a:t>Программы:</a:t>
            </a:r>
          </a:p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</a:rPr>
              <a:t>  </a:t>
            </a:r>
            <a:r>
              <a:rPr lang="ru-RU" dirty="0" smtClean="0">
                <a:solidFill>
                  <a:srgbClr val="0000FF"/>
                </a:solidFill>
              </a:rPr>
              <a:t>позитивная </a:t>
            </a:r>
            <a:r>
              <a:rPr lang="ru-RU" dirty="0" smtClean="0">
                <a:solidFill>
                  <a:srgbClr val="0000FF"/>
                </a:solidFill>
              </a:rPr>
              <a:t>социализация и всестороннее развитие</a:t>
            </a:r>
          </a:p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</a:rPr>
              <a:t> </a:t>
            </a:r>
            <a:r>
              <a:rPr lang="ru-RU" dirty="0" smtClean="0">
                <a:solidFill>
                  <a:srgbClr val="0000FF"/>
                </a:solidFill>
              </a:rPr>
              <a:t> </a:t>
            </a:r>
            <a:r>
              <a:rPr lang="ru-RU" dirty="0" smtClean="0">
                <a:solidFill>
                  <a:srgbClr val="0000FF"/>
                </a:solidFill>
              </a:rPr>
              <a:t>ребенка дошкольного возраста в адекватных его</a:t>
            </a:r>
          </a:p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</a:rPr>
              <a:t> </a:t>
            </a:r>
            <a:r>
              <a:rPr lang="ru-RU" dirty="0" smtClean="0">
                <a:solidFill>
                  <a:srgbClr val="0000FF"/>
                </a:solidFill>
              </a:rPr>
              <a:t> </a:t>
            </a:r>
            <a:r>
              <a:rPr lang="ru-RU" dirty="0" smtClean="0">
                <a:solidFill>
                  <a:srgbClr val="0000FF"/>
                </a:solidFill>
              </a:rPr>
              <a:t>возрасту детских видах деятельности.</a:t>
            </a:r>
          </a:p>
          <a:p>
            <a:pPr lvl="0" algn="just">
              <a:spcAft>
                <a:spcPts val="0"/>
              </a:spcAft>
              <a:buSzPts val="1000"/>
              <a:buNone/>
              <a:tabLst>
                <a:tab pos="450215" algn="l"/>
              </a:tabLst>
            </a:pPr>
            <a:endParaRPr lang="ru-RU" dirty="0">
              <a:solidFill>
                <a:schemeClr val="tx2"/>
              </a:solidFill>
              <a:effectLst/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30213" y="188913"/>
            <a:ext cx="8534275" cy="6048375"/>
          </a:xfrm>
        </p:spPr>
        <p:txBody>
          <a:bodyPr>
            <a:normAutofit fontScale="92500" lnSpcReduction="10000"/>
          </a:bodyPr>
          <a:lstStyle/>
          <a:p>
            <a:pPr marL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Основная </a:t>
            </a:r>
            <a:r>
              <a:rPr lang="ru-RU" sz="20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образовательная программа</a:t>
            </a:r>
          </a:p>
          <a:p>
            <a:pPr marL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0000FF"/>
                </a:solidFill>
              </a:rPr>
              <a:t>разработана с учетом примерной основной общеобразовательной программы «От рождения до школы» под редакцией Н.Е. </a:t>
            </a:r>
            <a:r>
              <a:rPr lang="ru-RU" sz="2000" b="1" dirty="0" err="1" smtClean="0">
                <a:solidFill>
                  <a:srgbClr val="0000FF"/>
                </a:solidFill>
              </a:rPr>
              <a:t>Вераксы</a:t>
            </a:r>
            <a:r>
              <a:rPr lang="ru-RU" sz="2000" b="1" dirty="0" smtClean="0">
                <a:solidFill>
                  <a:srgbClr val="0000FF"/>
                </a:solidFill>
              </a:rPr>
              <a:t>, Т.С.Комаровой, М.А. Васильевой и региональной Программы </a:t>
            </a:r>
            <a:r>
              <a:rPr lang="ru-RU" sz="2000" b="1" dirty="0" smtClean="0">
                <a:solidFill>
                  <a:srgbClr val="0000FF"/>
                </a:solidFill>
              </a:rPr>
              <a:t>дошкольного образования </a:t>
            </a:r>
            <a:r>
              <a:rPr lang="ru-RU" sz="2000" b="1" dirty="0" err="1" smtClean="0">
                <a:solidFill>
                  <a:srgbClr val="0000FF"/>
                </a:solidFill>
              </a:rPr>
              <a:t>Р.К.Шаеховой</a:t>
            </a:r>
            <a:endParaRPr lang="ru-RU" sz="2000" b="1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Учебно-методический комплект (УМК)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</a:rPr>
              <a:t>«</a:t>
            </a:r>
            <a:r>
              <a:rPr lang="ru-RU" sz="2000" b="1" dirty="0" err="1" smtClean="0">
                <a:solidFill>
                  <a:srgbClr val="0000FF"/>
                </a:solidFill>
              </a:rPr>
              <a:t>Татарча</a:t>
            </a:r>
            <a:r>
              <a:rPr lang="ru-RU" sz="2000" b="1" dirty="0" smtClean="0">
                <a:solidFill>
                  <a:srgbClr val="0000FF"/>
                </a:solidFill>
              </a:rPr>
              <a:t> </a:t>
            </a:r>
            <a:r>
              <a:rPr lang="ru-RU" sz="2000" b="1" dirty="0" err="1" smtClean="0">
                <a:solidFill>
                  <a:srgbClr val="0000FF"/>
                </a:solidFill>
              </a:rPr>
              <a:t>сөйләшәбез» </a:t>
            </a:r>
            <a:r>
              <a:rPr lang="ru-RU" sz="2000" b="1" dirty="0" smtClean="0">
                <a:solidFill>
                  <a:srgbClr val="0000FF"/>
                </a:solidFill>
              </a:rPr>
              <a:t>«Говорим по-татарски»/ З.М. </a:t>
            </a:r>
            <a:r>
              <a:rPr lang="ru-RU" sz="2000" b="1" dirty="0" err="1" smtClean="0">
                <a:solidFill>
                  <a:srgbClr val="0000FF"/>
                </a:solidFill>
              </a:rPr>
              <a:t>Зарипова</a:t>
            </a:r>
            <a:r>
              <a:rPr lang="ru-RU" sz="2000" b="1" dirty="0" smtClean="0">
                <a:solidFill>
                  <a:srgbClr val="0000FF"/>
                </a:solidFill>
              </a:rPr>
              <a:t>, Р.Г.</a:t>
            </a:r>
          </a:p>
          <a:p>
            <a:pPr>
              <a:buNone/>
            </a:pPr>
            <a:r>
              <a:rPr lang="ru-RU" sz="2000" b="1" dirty="0" err="1" smtClean="0">
                <a:solidFill>
                  <a:srgbClr val="0000FF"/>
                </a:solidFill>
              </a:rPr>
              <a:t>Кидрячева</a:t>
            </a:r>
            <a:r>
              <a:rPr lang="ru-RU" sz="2000" b="1" dirty="0" smtClean="0">
                <a:solidFill>
                  <a:srgbClr val="0000FF"/>
                </a:solidFill>
              </a:rPr>
              <a:t>, Казань, Школа РИЦ, 2013г.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Основные задачи: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</a:rPr>
              <a:t> - формировать первоначальные умения и навыки практического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</a:rPr>
              <a:t>владения татарским языком в устной форме,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</a:rPr>
              <a:t> - формировать мотивацию учения ребенка, активизировать в речи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</a:rPr>
              <a:t>слова обозначающие предмет, признак предмета и действие;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</a:rPr>
              <a:t> - способствовать умению составлять небольшие рассказы по серии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</a:rPr>
              <a:t>ситуативных картинок с одним действующим лицом, сюжетной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</a:rPr>
              <a:t>картине или из личных наблюдений ребенка.</a:t>
            </a:r>
          </a:p>
          <a:p>
            <a:pPr lv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b="1" dirty="0" smtClean="0">
              <a:solidFill>
                <a:schemeClr val="tx2"/>
              </a:solidFill>
            </a:endParaRPr>
          </a:p>
          <a:p>
            <a:pPr indent="0" algn="just">
              <a:buNone/>
            </a:pPr>
            <a:endParaRPr lang="ru-R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228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77838" y="2717800"/>
            <a:ext cx="8229600" cy="11430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836712"/>
            <a:ext cx="75608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Times New Roman"/>
                <a:ea typeface="Calibri"/>
              </a:rPr>
              <a:t> </a:t>
            </a:r>
            <a:r>
              <a:rPr lang="ru-RU" sz="2800" b="1" i="1" dirty="0">
                <a:solidFill>
                  <a:srgbClr val="0000FF"/>
                </a:solidFill>
                <a:latin typeface="Times New Roman"/>
                <a:ea typeface="Calibri"/>
              </a:rPr>
              <a:t>Программа направлена на: создание условий развития ребенка,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</a:t>
            </a:r>
            <a:r>
              <a:rPr lang="ru-RU" sz="2800" b="1" i="1" dirty="0" smtClean="0">
                <a:solidFill>
                  <a:srgbClr val="0000FF"/>
                </a:solidFill>
                <a:latin typeface="Times New Roman"/>
                <a:ea typeface="Calibri"/>
              </a:rPr>
              <a:t>деятельности</a:t>
            </a:r>
          </a:p>
          <a:p>
            <a:endParaRPr lang="ru-RU" b="1" dirty="0">
              <a:solidFill>
                <a:srgbClr val="0000FF"/>
              </a:solidFill>
              <a:latin typeface="Times New Roman"/>
            </a:endParaRPr>
          </a:p>
          <a:p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endParaRPr lang="ru-RU" dirty="0">
              <a:solidFill>
                <a:srgbClr val="000000"/>
              </a:solidFill>
              <a:latin typeface="Times New Roman"/>
            </a:endParaRPr>
          </a:p>
          <a:p>
            <a:endParaRPr lang="ru-RU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19293"/>
            <a:ext cx="2644697" cy="2138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Национально </a:t>
            </a:r>
            <a:r>
              <a:rPr lang="ru-RU" sz="2400" dirty="0" smtClean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региональный </a:t>
            </a:r>
            <a:r>
              <a:rPr lang="ru-RU" sz="2400" dirty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компонент</a:t>
            </a:r>
            <a:r>
              <a:rPr lang="ru-RU" sz="2400" dirty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2400" dirty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Calibri"/>
                <a:cs typeface="Times New Roman"/>
              </a:rPr>
            </a:br>
            <a:r>
              <a:rPr lang="ru-RU" sz="2400" dirty="0" smtClean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предусматривает </a:t>
            </a:r>
            <a:r>
              <a:rPr lang="ru-RU" sz="2400" dirty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следующие направления деятельности ДОУ:</a:t>
            </a:r>
            <a:r>
              <a:rPr lang="ru-RU" sz="4000" dirty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4000" dirty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Calibri"/>
                <a:cs typeface="Times New Roman"/>
              </a:rPr>
            </a:br>
            <a:endParaRPr lang="ru-RU" dirty="0">
              <a:ln w="12700">
                <a:solidFill>
                  <a:srgbClr val="0000FF"/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204864"/>
            <a:ext cx="8229600" cy="3373835"/>
          </a:xfrm>
        </p:spPr>
        <p:txBody>
          <a:bodyPr>
            <a:normAutofit fontScale="92500" lnSpcReduction="10000"/>
          </a:bodyPr>
          <a:lstStyle/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1800" dirty="0">
                <a:solidFill>
                  <a:srgbClr val="0000FF"/>
                </a:solidFill>
                <a:latin typeface="Times New Roman"/>
                <a:ea typeface="Times New Roman"/>
              </a:rPr>
              <a:t>Приобщение к истокам национальной культуры народов, населяющих Республику Татарстан.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1800" dirty="0">
                <a:solidFill>
                  <a:srgbClr val="0000FF"/>
                </a:solidFill>
                <a:latin typeface="Times New Roman"/>
                <a:ea typeface="Times New Roman"/>
              </a:rPr>
              <a:t>Предоставление каждому ребенку возможность обучения и воспитания на родном языке, формирование у детей основ нравственности на лучших образцах национальной культуры, народных традициях и обычаях.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1800" dirty="0">
                <a:solidFill>
                  <a:srgbClr val="0000FF"/>
                </a:solidFill>
                <a:latin typeface="Times New Roman"/>
                <a:ea typeface="Times New Roman"/>
              </a:rPr>
              <a:t>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1800" dirty="0">
                <a:solidFill>
                  <a:srgbClr val="0000FF"/>
                </a:solidFill>
                <a:latin typeface="Times New Roman"/>
                <a:ea typeface="Times New Roman"/>
              </a:rPr>
              <a:t>Ознакомление с природой родного края, формирование экологической культуры.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1800" dirty="0">
                <a:solidFill>
                  <a:srgbClr val="0000FF"/>
                </a:solidFill>
                <a:latin typeface="Times New Roman"/>
                <a:ea typeface="Times New Roman"/>
              </a:rPr>
              <a:t>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</a:t>
            </a:r>
            <a:r>
              <a:rPr lang="ru-RU" dirty="0">
                <a:solidFill>
                  <a:srgbClr val="0000FF"/>
                </a:solidFill>
                <a:latin typeface="Times New Roman"/>
                <a:ea typeface="Times New Roman"/>
              </a:rPr>
              <a:t>.</a:t>
            </a:r>
            <a:endParaRPr lang="ru-RU" dirty="0">
              <a:solidFill>
                <a:srgbClr val="0000FF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4709">
            <a:off x="7039589" y="5435559"/>
            <a:ext cx="1779635" cy="1418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877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734481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Условия </a:t>
            </a:r>
            <a:r>
              <a:rPr lang="ru-RU" sz="3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реализации образовательной программы ДОУ</a:t>
            </a:r>
            <a:r>
              <a:rPr lang="ru-RU" sz="3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Calibri"/>
                <a:cs typeface="Times New Roman"/>
              </a:rPr>
            </a:br>
            <a:endParaRPr lang="ru-RU" sz="3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916832"/>
            <a:ext cx="8352928" cy="3474720"/>
          </a:xfrm>
        </p:spPr>
        <p:txBody>
          <a:bodyPr>
            <a:normAutofit fontScale="92500" lnSpcReduction="10000"/>
          </a:bodyPr>
          <a:lstStyle/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28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создание </a:t>
            </a:r>
            <a:r>
              <a:rPr lang="ru-RU" sz="2800" dirty="0">
                <a:solidFill>
                  <a:srgbClr val="0000FF"/>
                </a:solidFill>
                <a:latin typeface="Times New Roman"/>
                <a:ea typeface="Times New Roman"/>
              </a:rPr>
              <a:t>и обновление предметно-развивающей среды;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28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управление реализацией программы;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28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постановка </a:t>
            </a:r>
            <a:r>
              <a:rPr lang="ru-RU" sz="2800" dirty="0">
                <a:solidFill>
                  <a:srgbClr val="0000FF"/>
                </a:solidFill>
                <a:latin typeface="Times New Roman"/>
                <a:ea typeface="Times New Roman"/>
              </a:rPr>
              <a:t>инновационной или экспериментальной работы;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2800" dirty="0">
                <a:solidFill>
                  <a:srgbClr val="0000FF"/>
                </a:solidFill>
                <a:latin typeface="Times New Roman"/>
                <a:ea typeface="Times New Roman"/>
              </a:rPr>
              <a:t>использование различных форм сотрудничества с семьей;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2800" dirty="0">
                <a:solidFill>
                  <a:srgbClr val="0000FF"/>
                </a:solidFill>
                <a:latin typeface="Times New Roman"/>
                <a:ea typeface="Times New Roman"/>
              </a:rPr>
              <a:t>преемственность в работе ДОУ и школы;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2800" dirty="0">
                <a:solidFill>
                  <a:srgbClr val="0000FF"/>
                </a:solidFill>
                <a:latin typeface="Times New Roman"/>
                <a:ea typeface="Times New Roman"/>
              </a:rPr>
              <a:t>взаимодействие ДОУ с другими учреждениями.</a:t>
            </a:r>
            <a:endParaRPr lang="ru-RU" sz="2800" dirty="0">
              <a:solidFill>
                <a:srgbClr val="0000FF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644" y="4797152"/>
            <a:ext cx="1241212" cy="1430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554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8172400" cy="1143000"/>
          </a:xfrm>
        </p:spPr>
        <p:txBody>
          <a:bodyPr/>
          <a:lstStyle/>
          <a:p>
            <a:pPr marL="0" lvl="0" indent="0" algn="ctr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200" dirty="0" smtClean="0">
                <a:ln w="12700">
                  <a:solidFill>
                    <a:srgbClr val="0000FF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Особенности интеграции образовательных областей</a:t>
            </a:r>
            <a:r>
              <a:rPr lang="ru-RU" altLang="ru-RU" sz="2800" dirty="0">
                <a:ln w="12700">
                  <a:solidFill>
                    <a:srgbClr val="0000FF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800" dirty="0">
                <a:ln w="12700">
                  <a:solidFill>
                    <a:srgbClr val="0000FF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ln w="12700">
                <a:solidFill>
                  <a:srgbClr val="0000FF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2771" name="Picture 3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" t="8466" r="-651" b="-8466"/>
          <a:stretch/>
        </p:blipFill>
        <p:spPr bwMode="auto">
          <a:xfrm>
            <a:off x="1655168" y="1124744"/>
            <a:ext cx="7488832" cy="504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53136"/>
            <a:ext cx="25908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979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1" b="-7881"/>
          <a:stretch/>
        </p:blipFill>
        <p:spPr bwMode="auto">
          <a:xfrm>
            <a:off x="1475656" y="1095040"/>
            <a:ext cx="9372985" cy="5585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75" y="4509120"/>
            <a:ext cx="1601925" cy="2019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0"/>
            <a:ext cx="70567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b="1" cap="all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</a:t>
            </a:r>
            <a:r>
              <a:rPr lang="ru-RU" sz="40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301237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61" name="Picture 2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78" t="21672" r="9978" b="-21672"/>
          <a:stretch/>
        </p:blipFill>
        <p:spPr bwMode="auto">
          <a:xfrm>
            <a:off x="323528" y="1556792"/>
            <a:ext cx="9897087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39552" y="3429000"/>
            <a:ext cx="8136904" cy="352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6600" marR="1708785" algn="ctr">
              <a:lnSpc>
                <a:spcPct val="115000"/>
              </a:lnSpc>
              <a:spcAft>
                <a:spcPts val="0"/>
              </a:spcAft>
            </a:pP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260648"/>
            <a:ext cx="748883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40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sz="40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699327"/>
            <a:ext cx="1773302" cy="2235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928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714</TotalTime>
  <Words>802</Words>
  <Application>Microsoft Office PowerPoint</Application>
  <PresentationFormat>Экран (4:3)</PresentationFormat>
  <Paragraphs>117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Презентация PowerPoint</vt:lpstr>
      <vt:lpstr>Презентация PowerPoint</vt:lpstr>
      <vt:lpstr>Презентация PowerPoint</vt:lpstr>
      <vt:lpstr> </vt:lpstr>
      <vt:lpstr>Национально региональный компонент предусматривает следующие направления деятельности ДОУ: </vt:lpstr>
      <vt:lpstr>Условия реализации образовательной программы ДОУ </vt:lpstr>
      <vt:lpstr>Особенности интеграции образовательных областей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основу совместной деятельности семьи и дошкольного учреждения  заложены следующие принципы:</vt:lpstr>
      <vt:lpstr>Основные формы взаимодействия с семьей 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Педагогическая мастерская</dc:title>
  <dc:creator>User</dc:creator>
  <cp:lastModifiedBy>1</cp:lastModifiedBy>
  <cp:revision>68</cp:revision>
  <dcterms:created xsi:type="dcterms:W3CDTF">2013-11-19T06:28:00Z</dcterms:created>
  <dcterms:modified xsi:type="dcterms:W3CDTF">2020-02-09T15:25:58Z</dcterms:modified>
</cp:coreProperties>
</file>